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sldIdLst>
    <p:sldId id="256" r:id="rId3"/>
    <p:sldId id="257" r:id="rId4"/>
    <p:sldId id="258" r:id="rId5"/>
    <p:sldId id="270" r:id="rId6"/>
    <p:sldId id="260" r:id="rId7"/>
    <p:sldId id="274" r:id="rId8"/>
    <p:sldId id="275" r:id="rId9"/>
    <p:sldId id="276" r:id="rId10"/>
    <p:sldId id="277" r:id="rId11"/>
    <p:sldId id="280" r:id="rId12"/>
    <p:sldId id="282" r:id="rId13"/>
    <p:sldId id="281" r:id="rId14"/>
    <p:sldId id="284" r:id="rId15"/>
    <p:sldId id="283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145EA8"/>
    <a:srgbClr val="E7344F"/>
    <a:srgbClr val="000099"/>
    <a:srgbClr val="A50021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4" autoAdjust="0"/>
  </p:normalViewPr>
  <p:slideViewPr>
    <p:cSldViewPr>
      <p:cViewPr varScale="1">
        <p:scale>
          <a:sx n="109" d="100"/>
          <a:sy n="109" d="100"/>
        </p:scale>
        <p:origin x="10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2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51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05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77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8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19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7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6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2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3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2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8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3357562"/>
            <a:ext cx="5572164" cy="1143008"/>
          </a:xfrm>
          <a:custGeom>
            <a:avLst/>
            <a:gdLst>
              <a:gd name="connsiteX0" fmla="*/ 0 w 5572164"/>
              <a:gd name="connsiteY0" fmla="*/ 0 h 1143008"/>
              <a:gd name="connsiteX1" fmla="*/ 5572164 w 5572164"/>
              <a:gd name="connsiteY1" fmla="*/ 0 h 1143008"/>
              <a:gd name="connsiteX2" fmla="*/ 5572164 w 5572164"/>
              <a:gd name="connsiteY2" fmla="*/ 1143008 h 1143008"/>
              <a:gd name="connsiteX3" fmla="*/ 0 w 5572164"/>
              <a:gd name="connsiteY3" fmla="*/ 1143008 h 1143008"/>
              <a:gd name="connsiteX4" fmla="*/ 0 w 5572164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64" h="1143008">
                <a:moveTo>
                  <a:pt x="0" y="0"/>
                </a:moveTo>
                <a:lnTo>
                  <a:pt x="5572164" y="0"/>
                </a:lnTo>
                <a:lnTo>
                  <a:pt x="5572164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6000768"/>
            <a:ext cx="7772400" cy="64294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000066"/>
                </a:solidFill>
                <a:effectLst/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844533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8/31/2017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3600" kern="1200" cap="none" baseline="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66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66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66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10" Type="http://schemas.openxmlformats.org/officeDocument/2006/relationships/image" Target="../media/image37.png"/><Relationship Id="rId4" Type="http://schemas.microsoft.com/office/2007/relationships/hdphoto" Target="../media/hdphoto2.wdp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357406"/>
            <a:ext cx="8496944" cy="34163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54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государственных и муниципальных услуг в электронном виде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162731"/>
            <a:ext cx="936104" cy="101411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402397" y="2909839"/>
            <a:ext cx="2088232" cy="18873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10046" y="2659559"/>
            <a:ext cx="3176989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  <a:endParaRPr lang="ru-RU" sz="2200" b="1" cap="small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A50021"/>
              </a:buClr>
            </a:pP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ФНС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73" y="3600369"/>
            <a:ext cx="2199582" cy="14986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57156" y="5283704"/>
            <a:ext cx="2401141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buClr>
                <a:srgbClr val="A50021"/>
              </a:buClr>
            </a:pP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  <a:endParaRPr lang="ru-RU" sz="2200" b="1" cap="small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A50021"/>
              </a:buClr>
            </a:pPr>
            <a:r>
              <a:rPr lang="ru-RU" sz="22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ПФР</a:t>
            </a:r>
            <a:endParaRPr lang="ru-RU" sz="2200" b="1" cap="small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54" y="1284968"/>
            <a:ext cx="2453375" cy="135194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21941" y="5226730"/>
            <a:ext cx="18069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</a:t>
            </a:r>
            <a:r>
              <a:rPr lang="ru-RU" sz="22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</a:t>
            </a:r>
          </a:p>
          <a:p>
            <a:pPr algn="ctr"/>
            <a:r>
              <a:rPr lang="ru-RU" sz="22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ЖКХ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4" y="3632810"/>
            <a:ext cx="1983238" cy="13966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9" y="1691517"/>
            <a:ext cx="1810823" cy="108113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5281" y="2707612"/>
            <a:ext cx="2818935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ru-RU" sz="22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ТРУД ВСЕМ</a:t>
            </a:r>
            <a:endParaRPr lang="ru-RU" sz="2200" b="1" cap="small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83" y="1052736"/>
            <a:ext cx="1938461" cy="110899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26389" y="2155503"/>
            <a:ext cx="374441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общественных инициатив</a:t>
            </a:r>
          </a:p>
        </p:txBody>
      </p:sp>
      <p:sp>
        <p:nvSpPr>
          <p:cNvPr id="27" name="TextBox 11"/>
          <p:cNvSpPr txBox="1"/>
          <p:nvPr/>
        </p:nvSpPr>
        <p:spPr>
          <a:xfrm>
            <a:off x="1355701" y="4706121"/>
            <a:ext cx="6395823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50021"/>
              </a:buClr>
            </a:pPr>
            <a:r>
              <a:rPr lang="ru-RU" sz="4800" b="1" cap="small" dirty="0" smtClean="0">
                <a:solidFill>
                  <a:srgbClr val="A50021"/>
                </a:solidFill>
                <a:cs typeface="Arial" panose="020B0604020202020204" pitchFamily="34" charset="0"/>
              </a:rPr>
              <a:t>один пароль!</a:t>
            </a:r>
            <a:endParaRPr lang="ru-RU" sz="4800" b="1" cap="small" dirty="0">
              <a:solidFill>
                <a:srgbClr val="A50021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6002" y="5705490"/>
            <a:ext cx="4560489" cy="934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57" y="18385"/>
            <a:ext cx="8703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Учетная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электронного правительства является ключом входа в личный кабинет на других информационных ресурсах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6738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16632"/>
            <a:ext cx="608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Жизненные ситуации и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/>
          <a:srcRect l="7863" b="88058"/>
          <a:stretch/>
        </p:blipFill>
        <p:spPr>
          <a:xfrm>
            <a:off x="583221" y="866328"/>
            <a:ext cx="8339390" cy="1007208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/>
          <a:srcRect l="7863" t="16536" b="73978"/>
          <a:stretch/>
        </p:blipFill>
        <p:spPr>
          <a:xfrm>
            <a:off x="583221" y="1836823"/>
            <a:ext cx="8339389" cy="800089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3"/>
          <a:srcRect l="7863" t="30660" b="60802"/>
          <a:stretch/>
        </p:blipFill>
        <p:spPr>
          <a:xfrm>
            <a:off x="583223" y="2636912"/>
            <a:ext cx="8339388" cy="720080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3"/>
          <a:srcRect l="7863" t="43574" b="48838"/>
          <a:stretch/>
        </p:blipFill>
        <p:spPr>
          <a:xfrm>
            <a:off x="583224" y="3356201"/>
            <a:ext cx="8339386" cy="640071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3"/>
          <a:srcRect l="7863" t="54071" b="37391"/>
          <a:stretch/>
        </p:blipFill>
        <p:spPr>
          <a:xfrm>
            <a:off x="583222" y="3996272"/>
            <a:ext cx="8339388" cy="720080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3"/>
          <a:srcRect l="7863" t="65904" b="25558"/>
          <a:stretch/>
        </p:blipFill>
        <p:spPr>
          <a:xfrm>
            <a:off x="583221" y="4716352"/>
            <a:ext cx="8339388" cy="720080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3"/>
          <a:srcRect l="7863" t="77284" b="14203"/>
          <a:stretch/>
        </p:blipFill>
        <p:spPr>
          <a:xfrm>
            <a:off x="597767" y="5375323"/>
            <a:ext cx="8339384" cy="717973"/>
          </a:xfrm>
          <a:prstGeom prst="rect">
            <a:avLst/>
          </a:prstGeom>
        </p:spPr>
      </p:pic>
      <p:pic>
        <p:nvPicPr>
          <p:cNvPr id="17" name="Объект 3"/>
          <p:cNvPicPr>
            <a:picLocks noChangeAspect="1"/>
          </p:cNvPicPr>
          <p:nvPr/>
        </p:nvPicPr>
        <p:blipFill rotWithShape="1">
          <a:blip r:embed="rId3"/>
          <a:srcRect l="7072" t="87272" r="455" b="4190"/>
          <a:stretch/>
        </p:blipFill>
        <p:spPr>
          <a:xfrm>
            <a:off x="597763" y="6021288"/>
            <a:ext cx="8339388" cy="720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179512" y="151595"/>
            <a:ext cx="936104" cy="101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5676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47193" y="411922"/>
            <a:ext cx="6080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Пользуйтесь порталом государственных услуг</a:t>
            </a:r>
          </a:p>
          <a:p>
            <a:pPr algn="ctr"/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9218" name="Picture 2" descr="http://synergy401k.com/wp-content/uploads/2014/04/bigstock-Happy-Group-Of-Executives-Poin-139893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" y="2081364"/>
            <a:ext cx="5505401" cy="35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33144" y="2272504"/>
            <a:ext cx="3600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Получать государственные и муниципальные услуги с каждым днем становится </a:t>
            </a:r>
            <a:r>
              <a:rPr lang="ru-RU" sz="30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проще</a:t>
            </a:r>
            <a:endParaRPr lang="ru-RU" sz="30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5551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16632"/>
            <a:ext cx="608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Примерная заставка для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входа в СГО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179512" y="151595"/>
            <a:ext cx="936104" cy="10141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7150" t="16161" r="16251" b="19040"/>
          <a:stretch/>
        </p:blipFill>
        <p:spPr>
          <a:xfrm>
            <a:off x="846611" y="1124252"/>
            <a:ext cx="7338635" cy="4462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8462" y="561798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входе происходит автоматическая идентификация пользователя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68414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16632"/>
            <a:ext cx="608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СГО и ЕСИА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179512" y="151595"/>
            <a:ext cx="936104" cy="1014112"/>
          </a:xfrm>
          <a:prstGeom prst="rect">
            <a:avLst/>
          </a:prstGeom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154881" y="1210397"/>
            <a:ext cx="8722096" cy="4351338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66"/>
                </a:solidFill>
                <a:effectLst/>
                <a:latin typeface="Segoe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" pitchFamily="34" charset="0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" pitchFamily="34" charset="0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egoe" pitchFamily="34" charset="0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egoe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 октября 2017 года включается авторизацию пользователей только через ЕСИА. </a:t>
            </a:r>
          </a:p>
          <a:p>
            <a:pPr algn="just"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Пользователи, которые уже выполнили привязку учетных записей СГО и ЕСИА вручную, будут входить в СГО без проблем.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Пользователи, у которых привязки нет, но личные данные в СГО и ЕСИА совпадают (ФИО, Дата рождения, Паспорт, СНИЛС) и учетная запись ЕСИА подтверждена, автоматически свяжутся и тоже будут нормально входить. (Т.е. система сможет их однозначно идентифицировать автоматически).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Остальных пользователей система заставит ввести свой логин/пароль от СГО, для подтверждения личности. После этого система свяжет учетные записи ЕСИА и СГО. Далее пользователь будет входить только через ЕСИА. Логин/пароль от СГО больше не понадобится.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 будет формировать отчеты, которые будут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пофамильно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показывать тех, кто сделал или не сделал привязку, чтобы школы, управления образования и  могли видеть ситуацию и работать с этим.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Все пользователи заранее должны быть оповещены всеми возможными способами, чтобы у них было время на подготовку.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Все пользователи должны успеть заранее получить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подтвержденную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учетную запись ЕСИА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Управления образования и школы должен контролировать привязку учетных записей и работать с теми родителями и ученикам, которые этого еще не сделали.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Необходимо помочь всем пользователям, у которых войти не получается.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644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179512" y="151595"/>
            <a:ext cx="936104" cy="1014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7564" y="800708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родители!</a:t>
            </a:r>
          </a:p>
          <a:p>
            <a:pPr algn="ctr"/>
            <a:endParaRPr lang="ru-RU" sz="32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избежание проблем </a:t>
            </a:r>
          </a:p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использовании системы </a:t>
            </a:r>
          </a:p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«Сетевой </a:t>
            </a:r>
            <a:r>
              <a:rPr lang="ru-RU" sz="3200" b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город.Образование</a:t>
            </a:r>
            <a:r>
              <a:rPr lang="ru-RU" sz="32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(доступ к электронным дневникам) убедительная просьба зарегистрироваться на портале 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 </a:t>
            </a:r>
            <a:endParaRPr lang="ru-RU" sz="32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октября 2017 года</a:t>
            </a:r>
            <a:endParaRPr lang="ru-RU" sz="32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2790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162731"/>
            <a:ext cx="936104" cy="1014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8678" y="1441452"/>
            <a:ext cx="213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Офисы «Мои </a:t>
            </a:r>
            <a:r>
              <a:rPr lang="ru-RU" sz="1600" b="1" dirty="0" smtClean="0"/>
              <a:t>Документы</a:t>
            </a:r>
            <a:r>
              <a:rPr lang="ru-RU" sz="1600" b="1" dirty="0"/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8678" y="5006024"/>
            <a:ext cx="2330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Порталы </a:t>
            </a:r>
            <a:r>
              <a:rPr lang="ru-RU" sz="1600" b="1" dirty="0"/>
              <a:t>государственных </a:t>
            </a:r>
            <a:r>
              <a:rPr lang="ru-RU" sz="1600" b="1" dirty="0" smtClean="0"/>
              <a:t>и муниципальных услуг</a:t>
            </a:r>
            <a:endParaRPr lang="ru-RU" sz="1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75"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02" y="1176843"/>
            <a:ext cx="2157203" cy="1113995"/>
          </a:xfrm>
          <a:prstGeom prst="rect">
            <a:avLst/>
          </a:prstGeom>
          <a:ln>
            <a:solidFill>
              <a:srgbClr val="145EA8"/>
            </a:solidFill>
          </a:ln>
          <a:effectLst>
            <a:reflection stA="0" endPos="0" dist="50800" dir="5400000" sy="-100000" algn="bl" rotWithShape="0"/>
          </a:effectLst>
        </p:spPr>
      </p:pic>
      <p:sp>
        <p:nvSpPr>
          <p:cNvPr id="10" name="Стрелка вправо 9"/>
          <p:cNvSpPr/>
          <p:nvPr/>
        </p:nvSpPr>
        <p:spPr>
          <a:xfrm rot="20063658">
            <a:off x="2434391" y="2364230"/>
            <a:ext cx="1774760" cy="36134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14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84062" y="162731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получения государственных и муниципальных услуг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1292" y="285440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Орган государственной власти или орган местного самоуправления</a:t>
            </a:r>
            <a:endParaRPr lang="ru-RU" sz="16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02" y="2989825"/>
            <a:ext cx="2210934" cy="1177580"/>
          </a:xfrm>
          <a:prstGeom prst="rect">
            <a:avLst/>
          </a:prstGeom>
          <a:ln>
            <a:solidFill>
              <a:srgbClr val="145EA8"/>
            </a:solidFill>
          </a:ln>
        </p:spPr>
      </p:pic>
      <p:sp>
        <p:nvSpPr>
          <p:cNvPr id="16" name="Стрелка вправо 15"/>
          <p:cNvSpPr/>
          <p:nvPr/>
        </p:nvSpPr>
        <p:spPr>
          <a:xfrm>
            <a:off x="2455703" y="3420557"/>
            <a:ext cx="1840973" cy="36134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14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420336">
            <a:off x="2363635" y="4499105"/>
            <a:ext cx="1942212" cy="36134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14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02" y="4771210"/>
            <a:ext cx="2210934" cy="12756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34368"/>
            <a:ext cx="2104159" cy="24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3335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08979"/>
            <a:ext cx="1449404" cy="8185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" y="1435331"/>
            <a:ext cx="1406920" cy="7414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" y="5974618"/>
            <a:ext cx="1449404" cy="74143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475656" y="11663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 получения государственных и муниципальных услуг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8187" y="1435331"/>
            <a:ext cx="7400035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39563" y="1578041"/>
            <a:ext cx="6928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Упрощение процедур взаимодействия граждан и </a:t>
            </a:r>
            <a:r>
              <a:rPr lang="ru-RU" b="1" dirty="0" smtClean="0">
                <a:solidFill>
                  <a:schemeClr val="dk1"/>
                </a:solidFill>
              </a:rPr>
              <a:t>органов власти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8187" y="2201226"/>
            <a:ext cx="7400035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19843" y="2343936"/>
            <a:ext cx="7977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dk1"/>
                </a:solidFill>
              </a:rPr>
              <a:t>Повышение открытости и эффективности деятельности органов власти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61223" y="6017960"/>
            <a:ext cx="7434269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98403" y="6160670"/>
            <a:ext cx="6884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dk1"/>
                </a:solidFill>
              </a:rPr>
              <a:t>Повышение качества жизни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78342" y="2972826"/>
            <a:ext cx="7400035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593311" y="2935993"/>
            <a:ext cx="7344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Возможность получения услуг без лишних временных и финансовых затрат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48187" y="4523769"/>
            <a:ext cx="7434269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611470" y="4666479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Возможность </a:t>
            </a:r>
            <a:r>
              <a:rPr lang="ru-RU" b="1" dirty="0" smtClean="0">
                <a:solidFill>
                  <a:schemeClr val="dk1"/>
                </a:solidFill>
              </a:rPr>
              <a:t>онлайн оплаты пошлин, штрафов, налогов</a:t>
            </a:r>
            <a:endParaRPr lang="ru-RU" b="1" dirty="0">
              <a:solidFill>
                <a:schemeClr val="dk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" y="4422959"/>
            <a:ext cx="1449404" cy="75556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27571"/>
            <a:ext cx="1449404" cy="745267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1578342" y="5259202"/>
            <a:ext cx="7434269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639563" y="530577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Оценка качества оказания </a:t>
            </a:r>
            <a:r>
              <a:rPr lang="ru-RU" b="1" dirty="0" smtClean="0">
                <a:solidFill>
                  <a:schemeClr val="dk1"/>
                </a:solidFill>
              </a:rPr>
              <a:t>государственных и муниципальных услуг</a:t>
            </a:r>
            <a:endParaRPr lang="ru-RU" b="1" dirty="0">
              <a:solidFill>
                <a:schemeClr val="dk1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" y="5265426"/>
            <a:ext cx="1449404" cy="684077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1561224" y="3751590"/>
            <a:ext cx="7434269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838"/>
            <a:ext cx="1449404" cy="73350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548187" y="3751590"/>
            <a:ext cx="7603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dk1"/>
                </a:solidFill>
              </a:rPr>
              <a:t>Получение услуг с домашнего компьютера, мобильных устройств: планшетов, мобильных телефонов</a:t>
            </a:r>
            <a:endParaRPr lang="ru-RU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37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6" y="1413111"/>
            <a:ext cx="2664296" cy="1664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48" y="1413110"/>
            <a:ext cx="2646449" cy="1664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71" y="1413111"/>
            <a:ext cx="2664296" cy="1664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6" y="4005399"/>
            <a:ext cx="2664296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48" y="4005399"/>
            <a:ext cx="2664840" cy="16503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88" y="3975137"/>
            <a:ext cx="2664296" cy="16763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99549" y="3237840"/>
            <a:ext cx="250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838" y="3237840"/>
            <a:ext cx="266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защита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3191673"/>
            <a:ext cx="279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Градостроительство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906" y="5889117"/>
            <a:ext cx="251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Земельные ресурсы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2294" y="589880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ЖКХ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39908" y="587939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Имущество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94142" y="461319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Сферы электронных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396880712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7788" y="1422369"/>
            <a:ext cx="3132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Запись ребенка </a:t>
            </a:r>
          </a:p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детский сад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http://www.krokha.ru/thumb/466x300_5/img/blogs/mother-notebook-1607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3195"/>
            <a:ext cx="4438650" cy="268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connectionsplus.org/wp/wp-content/uploads/2013/01/iStock_000019917411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42" y="3501009"/>
            <a:ext cx="467942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707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7788" y="1532972"/>
            <a:ext cx="3132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автомобиля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http://sovetclub.ru/tim/8dd61bb845325d7475fbbfa80f3a79b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89920"/>
            <a:ext cx="497142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ubsobranie.ru/uploads/posts/2012-02/1329852997_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0" y="1422369"/>
            <a:ext cx="4272409" cy="27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5193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9863" y="1532972"/>
            <a:ext cx="3132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Получение заграничного паспорта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cs624817.vk.me/v624817332/2b072/Dd65Er-Xu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5" y="1761960"/>
            <a:ext cx="4500954" cy="29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ackend9f0550607.dekalontour.com/uploads/vpisan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47623"/>
            <a:ext cx="5568553" cy="325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886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9863" y="1532972"/>
            <a:ext cx="3132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пенсионных накоплений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2972"/>
            <a:ext cx="4754563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bizlego.ml/attachments/Image/pensinoery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3284985"/>
            <a:ext cx="51845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5054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6529" y="1196752"/>
            <a:ext cx="403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налоговых задолженностей  и другие услуги 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03490"/>
            <a:ext cx="3960441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i.ss.lv/gallery/1/32/7917/computers-laptops-laptop-repair-1583281.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430248"/>
            <a:ext cx="4662232" cy="31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13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RU_Ed_14_Russia_2007v_Russia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E7A1572E5BDC940BF76ED6DDE01B4B9" ma:contentTypeVersion="46" ma:contentTypeDescription="Создание документа." ma:contentTypeScope="" ma:versionID="c6288196529674be3ca183f1ad92d195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60cfa16db20dfd251331b7fc4ca4164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3FCB5B-C578-4737-A9AD-27FBAA915AE5}"/>
</file>

<file path=customXml/itemProps2.xml><?xml version="1.0" encoding="utf-8"?>
<ds:datastoreItem xmlns:ds="http://schemas.openxmlformats.org/officeDocument/2006/customXml" ds:itemID="{4C8ED34F-BCE3-4117-AB6D-249480B7972A}"/>
</file>

<file path=customXml/itemProps3.xml><?xml version="1.0" encoding="utf-8"?>
<ds:datastoreItem xmlns:ds="http://schemas.openxmlformats.org/officeDocument/2006/customXml" ds:itemID="{D3590D4E-8C2A-41EE-A87D-989593FD865A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России</Template>
  <TotalTime>0</TotalTime>
  <Words>273</Words>
  <Application>Microsoft Office PowerPoint</Application>
  <PresentationFormat>Экран (4:3)</PresentationFormat>
  <Paragraphs>80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</vt:lpstr>
      <vt:lpstr>Segoe Semibold</vt:lpstr>
      <vt:lpstr>Times New Roman</vt:lpstr>
      <vt:lpstr>MS_RU_RU_Ed_14_Russia_2007v_Russia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Презентация о России</dc:subject>
  <dc:creator/>
  <dc:description>Презентация о России</dc:description>
  <cp:lastModifiedBy/>
  <cp:revision>1</cp:revision>
  <dcterms:created xsi:type="dcterms:W3CDTF">2015-08-12T03:49:12Z</dcterms:created>
  <dcterms:modified xsi:type="dcterms:W3CDTF">2017-08-31T09:49:08Z</dcterms:modified>
  <cp:category>Презентация о России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TC101659601049</vt:lpwstr>
  </property>
  <property fmtid="{D5CDD505-2E9C-101B-9397-08002B2CF9AE}" pid="3" name="ContentTypeId">
    <vt:lpwstr>0x0101006E7A1572E5BDC940BF76ED6DDE01B4B9</vt:lpwstr>
  </property>
</Properties>
</file>